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2" r:id="rId3"/>
    <p:sldId id="257" r:id="rId4"/>
    <p:sldId id="259" r:id="rId5"/>
    <p:sldId id="275" r:id="rId6"/>
    <p:sldId id="261" r:id="rId7"/>
    <p:sldId id="276" r:id="rId8"/>
    <p:sldId id="273" r:id="rId9"/>
    <p:sldId id="263" r:id="rId10"/>
    <p:sldId id="277" r:id="rId11"/>
    <p:sldId id="278" r:id="rId12"/>
    <p:sldId id="279" r:id="rId13"/>
    <p:sldId id="280" r:id="rId14"/>
    <p:sldId id="264" r:id="rId15"/>
    <p:sldId id="265" r:id="rId16"/>
    <p:sldId id="266" r:id="rId17"/>
    <p:sldId id="267" r:id="rId18"/>
    <p:sldId id="274" r:id="rId19"/>
    <p:sldId id="268" r:id="rId20"/>
    <p:sldId id="269" r:id="rId21"/>
    <p:sldId id="271" r:id="rId22"/>
    <p:sldId id="272" r:id="rId23"/>
    <p:sldId id="26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0445" autoAdjust="0"/>
  </p:normalViewPr>
  <p:slideViewPr>
    <p:cSldViewPr snapToGrid="0">
      <p:cViewPr varScale="1">
        <p:scale>
          <a:sx n="92" d="100"/>
          <a:sy n="92" d="100"/>
        </p:scale>
        <p:origin x="6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8C691-A688-42DD-A1B3-B11D57CB462A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7C7D7-44C3-406B-BEC0-9C6A7EC5D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5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We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zijn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hier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in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een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van de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slimste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gebouwen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van Nederland.</a:t>
            </a:r>
          </a:p>
          <a:p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Het system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achter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het indoor climate is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echter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opgebouwd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</a:p>
          <a:p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Het system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werkt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naar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behoren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op het moment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dat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er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een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normale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situatie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is. </a:t>
            </a:r>
          </a:p>
          <a:p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Hiermee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bedoel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ik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dat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er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een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situatie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is die in het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systeem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is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vastgelegd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.</a:t>
            </a:r>
          </a:p>
          <a:p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Het moment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dat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het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systeem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een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onbekende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situatie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voor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zich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krijgt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neemt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het system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geen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actie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.</a:t>
            </a:r>
          </a:p>
          <a:p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Hierdoor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stapelen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problemen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als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defecte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sensoren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zich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op.</a:t>
            </a:r>
          </a:p>
          <a:p>
            <a:endParaRPr lang="en-US" sz="1200" dirty="0">
              <a:solidFill>
                <a:srgbClr val="FFFFFF"/>
              </a:solidFill>
              <a:latin typeface="Montserrat" panose="00000500000000000000" pitchFamily="2" charset="0"/>
            </a:endParaRPr>
          </a:p>
          <a:p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Hiernaast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</a:p>
          <a:p>
            <a:endParaRPr lang="en-US" sz="1200" dirty="0">
              <a:solidFill>
                <a:srgbClr val="FFFFFF"/>
              </a:solidFill>
              <a:latin typeface="Montserrat" panose="00000500000000000000" pitchFamily="2" charset="0"/>
            </a:endParaRPr>
          </a:p>
          <a:p>
            <a:endParaRPr lang="en-US" sz="1200" dirty="0">
              <a:solidFill>
                <a:srgbClr val="FFFFFF"/>
              </a:solidFill>
              <a:latin typeface="Montserrat" panose="00000500000000000000" pitchFamily="2" charset="0"/>
            </a:endParaRPr>
          </a:p>
          <a:p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Gebouw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meet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wel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sensorwaarden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en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reageert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daarop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maar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heeft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niet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door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wanneer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er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iets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mis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is</a:t>
            </a:r>
          </a:p>
          <a:p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Gebouw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heeft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niet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door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waarom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iets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mis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is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en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welke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effecten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dat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heeft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.</a:t>
            </a:r>
          </a:p>
          <a:p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Meldingen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niet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geautomatiseerd</a:t>
            </a:r>
            <a:endParaRPr lang="en-US" sz="1200" dirty="0">
              <a:solidFill>
                <a:srgbClr val="FFFFFF"/>
              </a:solidFill>
              <a:latin typeface="Montserrat" panose="00000500000000000000" pitchFamily="2" charset="0"/>
            </a:endParaRPr>
          </a:p>
          <a:p>
            <a:endParaRPr lang="en-US" sz="1200" dirty="0">
              <a:solidFill>
                <a:srgbClr val="FFFFFF"/>
              </a:solidFill>
            </a:endParaRPr>
          </a:p>
          <a:p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Onvoldoende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foutdetectie</a:t>
            </a:r>
            <a:endParaRPr lang="en-US" sz="1200" dirty="0">
              <a:solidFill>
                <a:srgbClr val="FFFFFF"/>
              </a:solidFill>
              <a:latin typeface="Montserrat" panose="00000500000000000000" pitchFamily="2" charset="0"/>
            </a:endParaRPr>
          </a:p>
          <a:p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Onvoldoende</a:t>
            </a:r>
            <a:r>
              <a:rPr lang="en-US" sz="12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" panose="00000500000000000000" pitchFamily="2" charset="0"/>
              </a:rPr>
              <a:t>automatisering</a:t>
            </a:r>
            <a:endParaRPr lang="en-US" sz="1200" dirty="0">
              <a:solidFill>
                <a:srgbClr val="FFFFFF"/>
              </a:solidFill>
              <a:latin typeface="Montserrat" panose="00000500000000000000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7C7D7-44C3-406B-BEC0-9C6A7EC5D4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62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J.D.</a:t>
            </a:r>
          </a:p>
          <a:p>
            <a:endParaRPr lang="en-US" dirty="0"/>
          </a:p>
          <a:p>
            <a:r>
              <a:rPr lang="en-US" dirty="0" err="1"/>
              <a:t>Waarom</a:t>
            </a:r>
            <a:r>
              <a:rPr lang="en-US" dirty="0"/>
              <a:t> BBN?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7C7D7-44C3-406B-BEC0-9C6A7EC5D4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02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J.D.</a:t>
            </a:r>
          </a:p>
          <a:p>
            <a:endParaRPr lang="en-US" dirty="0"/>
          </a:p>
          <a:p>
            <a:r>
              <a:rPr lang="en-US" dirty="0" err="1"/>
              <a:t>Waarom</a:t>
            </a:r>
            <a:r>
              <a:rPr lang="en-US" dirty="0"/>
              <a:t> BBN?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7C7D7-44C3-406B-BEC0-9C6A7EC5D4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58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methode</a:t>
            </a:r>
            <a:r>
              <a:rPr lang="en-US" dirty="0"/>
              <a:t> </a:t>
            </a:r>
            <a:r>
              <a:rPr lang="en-US" dirty="0" err="1"/>
              <a:t>maakt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van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7C7D7-44C3-406B-BEC0-9C6A7EC5D46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89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7C7D7-44C3-406B-BEC0-9C6A7EC5D4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53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7C7D7-44C3-406B-BEC0-9C6A7EC5D46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1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7C7D7-44C3-406B-BEC0-9C6A7EC5D4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46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7C7D7-44C3-406B-BEC0-9C6A7EC5D46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42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7C7D7-44C3-406B-BEC0-9C6A7EC5D46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29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7C7D7-44C3-406B-BEC0-9C6A7EC5D46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99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7C7D7-44C3-406B-BEC0-9C6A7EC5D46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4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Wij</a:t>
            </a:r>
            <a:r>
              <a:rPr lang="en-US" dirty="0"/>
              <a:t> </a:t>
            </a:r>
            <a:r>
              <a:rPr lang="en-US" dirty="0" err="1"/>
              <a:t>willen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het </a:t>
            </a:r>
            <a:r>
              <a:rPr lang="en-US" dirty="0" err="1"/>
              <a:t>functioneren</a:t>
            </a:r>
            <a:r>
              <a:rPr lang="en-US" dirty="0"/>
              <a:t> van </a:t>
            </a:r>
            <a:r>
              <a:rPr lang="en-US" dirty="0" err="1"/>
              <a:t>systeem</a:t>
            </a:r>
            <a:r>
              <a:rPr lang="en-US" dirty="0"/>
              <a:t> </a:t>
            </a:r>
            <a:r>
              <a:rPr lang="en-US" dirty="0" err="1"/>
              <a:t>verbeteren</a:t>
            </a:r>
            <a:r>
              <a:rPr lang="en-US" dirty="0"/>
              <a:t>.</a:t>
            </a:r>
          </a:p>
          <a:p>
            <a:r>
              <a:rPr lang="en-US" dirty="0" err="1"/>
              <a:t>Hiervoor</a:t>
            </a:r>
            <a:r>
              <a:rPr lang="en-US" baseline="0" dirty="0"/>
              <a:t> </a:t>
            </a:r>
            <a:r>
              <a:rPr lang="en-US" baseline="0" dirty="0" err="1"/>
              <a:t>hebben</a:t>
            </a:r>
            <a:r>
              <a:rPr lang="en-US" baseline="0" dirty="0"/>
              <a:t> </a:t>
            </a:r>
            <a:r>
              <a:rPr lang="en-US" baseline="0" dirty="0" err="1"/>
              <a:t>wij</a:t>
            </a:r>
            <a:r>
              <a:rPr lang="en-US" baseline="0" dirty="0"/>
              <a:t> </a:t>
            </a:r>
            <a:r>
              <a:rPr lang="en-US" baseline="0" dirty="0" err="1"/>
              <a:t>als</a:t>
            </a:r>
            <a:r>
              <a:rPr lang="en-US" baseline="0" dirty="0"/>
              <a:t> </a:t>
            </a:r>
            <a:r>
              <a:rPr lang="en-US" baseline="0" dirty="0" err="1"/>
              <a:t>middel</a:t>
            </a:r>
            <a:r>
              <a:rPr lang="en-US" baseline="0" dirty="0"/>
              <a:t> de data </a:t>
            </a:r>
            <a:r>
              <a:rPr lang="en-US" baseline="0" dirty="0" err="1"/>
              <a:t>gegenereerd</a:t>
            </a:r>
            <a:r>
              <a:rPr lang="en-US" baseline="0" dirty="0"/>
              <a:t> door het </a:t>
            </a:r>
            <a:r>
              <a:rPr lang="en-US" baseline="0" dirty="0" err="1"/>
              <a:t>gebouw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Deze</a:t>
            </a:r>
            <a:r>
              <a:rPr lang="en-US" baseline="0" dirty="0"/>
              <a:t> data is de input </a:t>
            </a:r>
            <a:r>
              <a:rPr lang="en-US" baseline="0" dirty="0" err="1"/>
              <a:t>voor</a:t>
            </a:r>
            <a:r>
              <a:rPr lang="en-US" baseline="0" dirty="0"/>
              <a:t> het model.</a:t>
            </a:r>
          </a:p>
          <a:p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zijn</a:t>
            </a:r>
            <a:r>
              <a:rPr lang="en-US" baseline="0" dirty="0"/>
              <a:t> </a:t>
            </a:r>
            <a:r>
              <a:rPr lang="en-US" baseline="0" dirty="0" err="1"/>
              <a:t>drie</a:t>
            </a:r>
            <a:r>
              <a:rPr lang="en-US" baseline="0" dirty="0"/>
              <a:t> </a:t>
            </a:r>
            <a:r>
              <a:rPr lang="en-US" baseline="0" dirty="0" err="1"/>
              <a:t>soorten</a:t>
            </a:r>
            <a:r>
              <a:rPr lang="en-US" baseline="0" dirty="0"/>
              <a:t> </a:t>
            </a:r>
            <a:r>
              <a:rPr lang="en-US" baseline="0" dirty="0" err="1"/>
              <a:t>modellen</a:t>
            </a:r>
            <a:r>
              <a:rPr lang="en-US" baseline="0" dirty="0"/>
              <a:t> die we </a:t>
            </a:r>
            <a:r>
              <a:rPr lang="en-US" baseline="0" dirty="0" err="1"/>
              <a:t>willen</a:t>
            </a:r>
            <a:r>
              <a:rPr lang="en-US" baseline="0" dirty="0"/>
              <a:t> </a:t>
            </a:r>
            <a:r>
              <a:rPr lang="en-US" baseline="0" dirty="0" err="1"/>
              <a:t>testen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Deze</a:t>
            </a:r>
            <a:r>
              <a:rPr lang="en-US" baseline="0" dirty="0"/>
              <a:t> </a:t>
            </a:r>
            <a:r>
              <a:rPr lang="en-US" baseline="0" dirty="0" err="1"/>
              <a:t>zijn</a:t>
            </a:r>
            <a:r>
              <a:rPr lang="en-US" baseline="0" dirty="0"/>
              <a:t> </a:t>
            </a:r>
            <a:r>
              <a:rPr lang="en-US" baseline="0" dirty="0" err="1"/>
              <a:t>voortgekomen</a:t>
            </a:r>
            <a:r>
              <a:rPr lang="en-US" baseline="0" dirty="0"/>
              <a:t> </a:t>
            </a:r>
            <a:r>
              <a:rPr lang="en-US" baseline="0" dirty="0" err="1"/>
              <a:t>uit</a:t>
            </a:r>
            <a:r>
              <a:rPr lang="en-US" baseline="0" dirty="0"/>
              <a:t> </a:t>
            </a:r>
            <a:r>
              <a:rPr lang="en-US" baseline="0" dirty="0" err="1"/>
              <a:t>vooronderzoek</a:t>
            </a:r>
            <a:r>
              <a:rPr lang="en-US" baseline="0" dirty="0"/>
              <a:t>.</a:t>
            </a:r>
          </a:p>
          <a:p>
            <a:r>
              <a:rPr lang="en-US" baseline="0" dirty="0"/>
              <a:t>Het </a:t>
            </a:r>
            <a:r>
              <a:rPr lang="en-US" baseline="0" dirty="0" err="1"/>
              <a:t>eerste</a:t>
            </a:r>
            <a:r>
              <a:rPr lang="en-US" baseline="0" dirty="0"/>
              <a:t> model is het expert model. </a:t>
            </a:r>
          </a:p>
          <a:p>
            <a:r>
              <a:rPr lang="en-US" baseline="0" dirty="0"/>
              <a:t>De </a:t>
            </a:r>
            <a:r>
              <a:rPr lang="en-US" baseline="0" dirty="0" err="1"/>
              <a:t>tweede</a:t>
            </a:r>
            <a:r>
              <a:rPr lang="en-US" baseline="0" dirty="0"/>
              <a:t> is het </a:t>
            </a:r>
            <a:r>
              <a:rPr lang="en-US" baseline="0" dirty="0" err="1"/>
              <a:t>Bayesaanse</a:t>
            </a:r>
            <a:r>
              <a:rPr lang="en-US" baseline="0" dirty="0"/>
              <a:t> model.</a:t>
            </a:r>
          </a:p>
          <a:p>
            <a:r>
              <a:rPr lang="en-US" baseline="0" dirty="0"/>
              <a:t>De </a:t>
            </a:r>
            <a:r>
              <a:rPr lang="en-US" baseline="0" dirty="0" err="1"/>
              <a:t>derde</a:t>
            </a:r>
            <a:r>
              <a:rPr lang="en-US" baseline="0" dirty="0"/>
              <a:t> is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deeplearning</a:t>
            </a:r>
            <a:r>
              <a:rPr lang="en-US" baseline="0" dirty="0"/>
              <a:t> model.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7C7D7-44C3-406B-BEC0-9C6A7EC5D4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42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7C7D7-44C3-406B-BEC0-9C6A7EC5D46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12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FFFFFF"/>
                </a:solidFill>
              </a:rPr>
              <a:t>Eerste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dirty="0" err="1">
                <a:solidFill>
                  <a:srgbClr val="FFFFFF"/>
                </a:solidFill>
              </a:rPr>
              <a:t>stap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dirty="0" err="1">
                <a:solidFill>
                  <a:srgbClr val="FFFFFF"/>
                </a:solidFill>
              </a:rPr>
              <a:t>gezet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dirty="0" err="1">
                <a:solidFill>
                  <a:srgbClr val="FFFFFF"/>
                </a:solidFill>
              </a:rPr>
              <a:t>naar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dirty="0" err="1">
                <a:solidFill>
                  <a:srgbClr val="FFFFFF"/>
                </a:solidFill>
              </a:rPr>
              <a:t>automatisering</a:t>
            </a:r>
            <a:endParaRPr lang="en-US" sz="1200" dirty="0">
              <a:solidFill>
                <a:srgbClr val="FFFF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FFFF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7C7D7-44C3-406B-BEC0-9C6A7EC5D46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60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Het </a:t>
            </a:r>
            <a:r>
              <a:rPr lang="en-US" dirty="0" err="1"/>
              <a:t>idee</a:t>
            </a:r>
            <a:r>
              <a:rPr lang="en-US" dirty="0"/>
              <a:t>: </a:t>
            </a:r>
            <a:r>
              <a:rPr lang="en-US" dirty="0" err="1"/>
              <a:t>Detectie</a:t>
            </a:r>
            <a:r>
              <a:rPr lang="en-US" dirty="0"/>
              <a:t> </a:t>
            </a:r>
            <a:r>
              <a:rPr lang="en-US" dirty="0" err="1"/>
              <a:t>automatiseren</a:t>
            </a:r>
            <a:r>
              <a:rPr lang="en-US" dirty="0"/>
              <a:t> </a:t>
            </a:r>
            <a:r>
              <a:rPr lang="en-US" dirty="0" err="1"/>
              <a:t>doormiddel</a:t>
            </a:r>
            <a:r>
              <a:rPr lang="en-US" dirty="0"/>
              <a:t> van Rule Based System, Bayesian Belief Network </a:t>
            </a:r>
            <a:r>
              <a:rPr lang="en-US" dirty="0" err="1"/>
              <a:t>en</a:t>
            </a:r>
            <a:r>
              <a:rPr lang="en-US" dirty="0"/>
              <a:t> LSTM.</a:t>
            </a:r>
            <a:br>
              <a:rPr lang="en-US" dirty="0"/>
            </a:b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methodes</a:t>
            </a:r>
            <a:r>
              <a:rPr lang="en-US" dirty="0"/>
              <a:t> </a:t>
            </a:r>
            <a:r>
              <a:rPr lang="en-US" dirty="0" err="1"/>
              <a:t>vergelijken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onderzoeken</a:t>
            </a:r>
            <a:r>
              <a:rPr lang="en-US" dirty="0"/>
              <a:t> </a:t>
            </a:r>
            <a:r>
              <a:rPr lang="en-US" dirty="0" err="1"/>
              <a:t>welke</a:t>
            </a:r>
            <a:r>
              <a:rPr lang="en-US" dirty="0"/>
              <a:t> de “</a:t>
            </a:r>
            <a:r>
              <a:rPr lang="en-US" dirty="0" err="1"/>
              <a:t>beste</a:t>
            </a:r>
            <a:r>
              <a:rPr lang="en-US" dirty="0"/>
              <a:t>” is.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Fout</a:t>
            </a:r>
            <a:r>
              <a:rPr lang="en-US" dirty="0"/>
              <a:t> </a:t>
            </a:r>
            <a:r>
              <a:rPr lang="en-US" dirty="0" err="1"/>
              <a:t>detectie</a:t>
            </a:r>
            <a:br>
              <a:rPr lang="en-US" dirty="0"/>
            </a:br>
            <a:r>
              <a:rPr lang="en-US" dirty="0"/>
              <a:t>Comfort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7C7D7-44C3-406B-BEC0-9C6A7EC5D4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68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Rule Based?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7C7D7-44C3-406B-BEC0-9C6A7EC5D4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48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Expertsysteem</a:t>
            </a:r>
            <a:endParaRPr lang="en-US" dirty="0"/>
          </a:p>
          <a:p>
            <a:r>
              <a:rPr lang="en-US" dirty="0"/>
              <a:t>Meer </a:t>
            </a:r>
            <a:r>
              <a:rPr lang="en-US" dirty="0" err="1"/>
              <a:t>oplossingen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1 </a:t>
            </a:r>
            <a:r>
              <a:rPr lang="en-US" dirty="0" err="1"/>
              <a:t>mogelijk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wij</a:t>
            </a:r>
            <a:r>
              <a:rPr lang="en-US" baseline="0" dirty="0"/>
              <a:t> </a:t>
            </a:r>
            <a:r>
              <a:rPr lang="en-US" baseline="0" dirty="0" err="1"/>
              <a:t>denken</a:t>
            </a:r>
            <a:r>
              <a:rPr lang="en-US" baseline="0" dirty="0"/>
              <a:t> </a:t>
            </a:r>
            <a:r>
              <a:rPr lang="en-US" baseline="0" dirty="0" err="1"/>
              <a:t>dat</a:t>
            </a:r>
            <a:r>
              <a:rPr lang="en-US" baseline="0" dirty="0"/>
              <a:t> het </a:t>
            </a:r>
            <a:r>
              <a:rPr lang="en-US" baseline="0" dirty="0" err="1"/>
              <a:t>dit</a:t>
            </a:r>
            <a:r>
              <a:rPr lang="en-US" baseline="0" dirty="0"/>
              <a:t> is maar </a:t>
            </a:r>
            <a:r>
              <a:rPr lang="en-US" baseline="0" dirty="0" err="1"/>
              <a:t>misschien</a:t>
            </a:r>
            <a:r>
              <a:rPr lang="en-US" baseline="0" dirty="0"/>
              <a:t> is het </a:t>
            </a:r>
            <a:r>
              <a:rPr lang="en-US" baseline="0" dirty="0" err="1"/>
              <a:t>ook</a:t>
            </a:r>
            <a:r>
              <a:rPr lang="en-US" baseline="0" dirty="0"/>
              <a:t> </a:t>
            </a:r>
            <a:r>
              <a:rPr lang="en-US" baseline="0" dirty="0" err="1"/>
              <a:t>dat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7C7D7-44C3-406B-BEC0-9C6A7EC5D4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62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Rule Based?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7C7D7-44C3-406B-BEC0-9C6A7EC5D4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9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J.D.</a:t>
            </a:r>
          </a:p>
          <a:p>
            <a:endParaRPr lang="en-US" dirty="0"/>
          </a:p>
          <a:p>
            <a:r>
              <a:rPr lang="en-US" dirty="0" err="1"/>
              <a:t>Waarom</a:t>
            </a:r>
            <a:r>
              <a:rPr lang="en-US" dirty="0"/>
              <a:t> BBN?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7C7D7-44C3-406B-BEC0-9C6A7EC5D46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96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J.D.</a:t>
            </a:r>
          </a:p>
          <a:p>
            <a:endParaRPr lang="en-US" dirty="0"/>
          </a:p>
          <a:p>
            <a:r>
              <a:rPr lang="en-US" dirty="0" err="1"/>
              <a:t>Waarom</a:t>
            </a:r>
            <a:r>
              <a:rPr lang="en-US" dirty="0"/>
              <a:t> BBN?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7C7D7-44C3-406B-BEC0-9C6A7EC5D4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58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J.D.</a:t>
            </a:r>
          </a:p>
          <a:p>
            <a:endParaRPr lang="en-US" dirty="0"/>
          </a:p>
          <a:p>
            <a:r>
              <a:rPr lang="en-US" dirty="0" err="1"/>
              <a:t>Waarom</a:t>
            </a:r>
            <a:r>
              <a:rPr lang="en-US" dirty="0"/>
              <a:t> BBN?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7C7D7-44C3-406B-BEC0-9C6A7EC5D46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57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77C5E-A49D-4C5D-90C3-632C97DB6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A73EA4-37C5-4243-B5E0-915A51FC3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C3BE-9928-4C82-8C59-2C0B638A8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09F7B-55D1-4FE9-864A-A01365F8996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7884F-E2F5-45B1-8AE7-C76C33E2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53258-5FDF-4556-8B12-EF4AD792C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D3FB-2BF7-4777-8872-444D32886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98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C680D-3FD6-4614-B017-F39B19F69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015EA-E1F6-42A5-A7CB-F7CF21F24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6BDB6-4A0B-474F-AE15-B382A7BA4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09F7B-55D1-4FE9-864A-A01365F8996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27E41-AC5B-4A7C-91EB-684B1E9D7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E44D0-5F73-4BBA-9977-C4ED5F2C8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D3FB-2BF7-4777-8872-444D32886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8ABD2F-DF22-43A1-96DA-E3A07F4A4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17B1E-11B3-4F2A-9C95-56C6185B8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E1352-044B-4E80-B072-C4477E42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09F7B-55D1-4FE9-864A-A01365F8996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6BB85-5C12-46ED-8956-BCACA7F93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A12B3-C014-4278-B93C-EB8470718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D3FB-2BF7-4777-8872-444D32886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3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6D8DB-C06F-4F81-AD8F-AE63B56A7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9CF28-9077-44FB-A5FA-C4CBE26A8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3ADB9-2570-4505-A8A1-93EB353B3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09F7B-55D1-4FE9-864A-A01365F8996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CE867-383C-4840-AC8F-A094970A3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C8A3A-F6B4-49A5-9E47-774827875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D3FB-2BF7-4777-8872-444D32886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DF32-7F83-4105-8F7F-4F69E0D58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7DE29-633B-44CB-A15F-177135F69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C4E2E-7BFC-40F8-B794-62F0C8687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09F7B-55D1-4FE9-864A-A01365F8996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2CAAD-3731-45B4-956D-2A4D30482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9B553-D5CC-4A27-BF9A-3859B346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D3FB-2BF7-4777-8872-444D32886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56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1BE40-72C7-4793-AC9B-671E49FB2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EE824-1BB9-4957-8077-76232ACF8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7F8A5-E7FA-4A12-B774-AC8E5D489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A2368-DB7B-4756-8E79-BF7C6C53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09F7B-55D1-4FE9-864A-A01365F8996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4BA66-0398-4895-B7CA-784290A26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4B42E-1C5A-4653-8320-2DCF648A7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D3FB-2BF7-4777-8872-444D32886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93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29C25-B528-4041-913C-C05B6FA46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A0565-8BE5-4598-9730-AEDF42D48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D0762D-EC5C-4825-A8DC-960669F51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355877-078E-4FB0-AE56-1E285ABA2C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2EDF2D-550C-4ECE-948D-2D09759FC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B51B59-ED90-469C-BB35-989F9DD39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09F7B-55D1-4FE9-864A-A01365F8996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B07134-6A80-4E3E-BBDA-6299590C7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56883C-A6AA-4832-9ED1-448347EE9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D3FB-2BF7-4777-8872-444D32886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4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94ED9-B3C8-49DC-A275-1F7F25833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E0C284-F0AF-4FBB-ADA5-6BB4E007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09F7B-55D1-4FE9-864A-A01365F8996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AF41FB-298F-4B82-8412-8B75D53EC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25DD5-26C2-46B2-B749-424725767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D3FB-2BF7-4777-8872-444D32886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62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5772F4-CB1A-497B-ACF6-7363A17F3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09F7B-55D1-4FE9-864A-A01365F8996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492912-2605-4C5C-80EA-9167B03F4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010D2-AC66-4847-88A3-4019CF587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D3FB-2BF7-4777-8872-444D32886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7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CCFF9-D0AA-4E32-93BC-121307344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4C369-5FB0-493E-BDBF-ADD149670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ED992D-B035-46C2-BF9D-DF1D172A7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9C41E-C797-42EF-A371-0DB1E4154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09F7B-55D1-4FE9-864A-A01365F8996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98609F-74AB-41FC-859C-30628AE2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45F5A-09F1-48F5-BB39-E4C5E890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D3FB-2BF7-4777-8872-444D32886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42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92E7-81B8-4B62-8F77-927A2BF91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EC4809-2FD9-4AAF-B31A-CCD320CEC2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7A65B-17AF-4570-BEA4-9F1C8456C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F511D-E82C-4228-95DF-FACB5657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09F7B-55D1-4FE9-864A-A01365F8996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99A4B-E469-4D5C-88FE-081A1B81F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FA568-8150-4AF5-8531-0A44170B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D3FB-2BF7-4777-8872-444D32886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81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DF16DE-5C44-4C8D-A5C7-48CFEF59A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DE96-1D7D-47BE-B3A9-7C348224F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21029-B8F5-4718-A7A5-2999DDB9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09F7B-55D1-4FE9-864A-A01365F8996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E1686-8C4B-4FA1-903C-83A61D2A4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2EE28-57A5-49B2-9ADC-F7C2237DA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ED3FB-2BF7-4777-8872-444D32886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14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9">
            <a:extLst>
              <a:ext uri="{FF2B5EF4-FFF2-40B4-BE49-F238E27FC236}">
                <a16:creationId xmlns:a16="http://schemas.microsoft.com/office/drawing/2014/main" id="{151D8AC2-CD80-47BE-A1D8-6B1B94D26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00" b="7220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126E481-B945-4179-BD79-05E96E9B29E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374ACCC-5829-4856-95FA-93FA4B4C4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Montserrat" panose="00000500000000000000" pitchFamily="2" charset="0"/>
              </a:rPr>
              <a:t>Project: </a:t>
            </a:r>
            <a:br>
              <a:rPr lang="en-US" dirty="0">
                <a:latin typeface="Montserrat" panose="00000500000000000000" pitchFamily="2" charset="0"/>
              </a:rPr>
            </a:br>
            <a:r>
              <a:rPr lang="en-US" dirty="0">
                <a:latin typeface="Montserrat" panose="00000500000000000000" pitchFamily="2" charset="0"/>
              </a:rPr>
              <a:t>Smart Building HHS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069D18-8686-4076-8712-6ACB7FDB5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299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nl-NL" sz="2000" dirty="0">
                <a:latin typeface="Montserrat" panose="00000500000000000000" pitchFamily="2" charset="0"/>
              </a:rPr>
              <a:t>J.D. Schagen</a:t>
            </a:r>
          </a:p>
          <a:p>
            <a:pPr algn="l"/>
            <a:r>
              <a:rPr lang="nl-NL" sz="2000" dirty="0">
                <a:latin typeface="Montserrat" panose="00000500000000000000" pitchFamily="2" charset="0"/>
              </a:rPr>
              <a:t>S.R. </a:t>
            </a:r>
            <a:r>
              <a:rPr lang="nl-NL" sz="2000" dirty="0" err="1">
                <a:latin typeface="Montserrat" panose="00000500000000000000" pitchFamily="2" charset="0"/>
              </a:rPr>
              <a:t>Wetstein</a:t>
            </a:r>
            <a:endParaRPr lang="nl-NL" sz="2000" dirty="0">
              <a:latin typeface="Montserrat" panose="00000500000000000000" pitchFamily="2" charset="0"/>
            </a:endParaRPr>
          </a:p>
          <a:p>
            <a:pPr algn="l"/>
            <a:r>
              <a:rPr lang="nl-NL" sz="2000" dirty="0">
                <a:latin typeface="Montserrat" panose="00000500000000000000" pitchFamily="2" charset="0"/>
              </a:rPr>
              <a:t>B.A. Tuynman</a:t>
            </a:r>
          </a:p>
        </p:txBody>
      </p:sp>
    </p:spTree>
    <p:extLst>
      <p:ext uri="{BB962C8B-B14F-4D97-AF65-F5344CB8AC3E}">
        <p14:creationId xmlns:p14="http://schemas.microsoft.com/office/powerpoint/2010/main" val="986578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5BE7EE-1E72-4C48-A371-6629B81F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15" y="520340"/>
            <a:ext cx="3313164" cy="47262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Bayesian Belief Network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36927144-564A-4047-824B-DF6D2FDB95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443974-D92D-4F5A-A470-E8D521FEB3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0" t="11920" r="14325" b="12481"/>
          <a:stretch/>
        </p:blipFill>
        <p:spPr>
          <a:xfrm>
            <a:off x="0" y="-2"/>
            <a:ext cx="12192000" cy="697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78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5BE7EE-1E72-4C48-A371-6629B81F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15" y="520340"/>
            <a:ext cx="3313164" cy="47262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Bayesian Belief Network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36927144-564A-4047-824B-DF6D2FDB95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15E382-7078-41CD-B8E0-A1B76B364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1" y="-192520"/>
            <a:ext cx="13785273" cy="705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19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5BE7EE-1E72-4C48-A371-6629B81F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15" y="520340"/>
            <a:ext cx="3313164" cy="47262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Bayesian Belief Network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36927144-564A-4047-824B-DF6D2FDB95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27B0AF-84D6-4E99-992D-AADDE221A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5218" y="-447098"/>
            <a:ext cx="15195870" cy="730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84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5BE7EE-1E72-4C48-A371-6629B81F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15" y="520340"/>
            <a:ext cx="3313164" cy="47262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Bayesian Belief Network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36927144-564A-4047-824B-DF6D2FDB95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672F8-EE7A-486C-9619-9593E72B1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848" y="-23524"/>
            <a:ext cx="14363695" cy="690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76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4EDD01-6884-4FC5-861B-FDF079159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5BE7EE-1E72-4C48-A371-6629B81F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Deep Learning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FD2F7-C3A8-4E0A-A9BA-E6F857669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017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4EDD01-6884-4FC5-861B-FDF079159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5BE7EE-1E72-4C48-A371-6629B81F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Deep Learning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FD2F7-C3A8-4E0A-A9BA-E6F857669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87E96-781C-4A76-8632-B2973139C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47983"/>
            <a:ext cx="3862497" cy="474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68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4EDD01-6884-4FC5-861B-FDF079159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5BE7EE-1E72-4C48-A371-6629B81F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Deep Learning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FD2F7-C3A8-4E0A-A9BA-E6F857669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D7003-AB39-4BC9-8EAE-31A97AD1A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27" y="1053096"/>
            <a:ext cx="3547187" cy="473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11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4EDD01-6884-4FC5-861B-FDF079159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5BE7EE-1E72-4C48-A371-6629B81F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Deep Learning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FD2F7-C3A8-4E0A-A9BA-E6F857669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7CC37-0194-4C62-8074-F8BE7E38A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645" y="1067154"/>
            <a:ext cx="4020152" cy="472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1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4EDD01-6884-4FC5-861B-FDF079159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5BE7EE-1E72-4C48-A371-6629B81F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Deep Learning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FD2F7-C3A8-4E0A-A9BA-E6F857669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7DACFF-FE17-4ECB-AA12-473568092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741" y="501758"/>
            <a:ext cx="7318102" cy="585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46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4EDD01-6884-4FC5-861B-FDF079159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5BE7EE-1E72-4C48-A371-6629B81F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Deep Learning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FD2F7-C3A8-4E0A-A9BA-E6F857669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3783CDD-ACFA-4599-99C5-D59BDE3C8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874" y="1065861"/>
            <a:ext cx="6687694" cy="4726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5448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9685B5-56FD-419E-96DD-468B75C77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" r="9496" b="70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3" name="Rectangle 28">
            <a:extLst>
              <a:ext uri="{FF2B5EF4-FFF2-40B4-BE49-F238E27FC236}">
                <a16:creationId xmlns:a16="http://schemas.microsoft.com/office/drawing/2014/main" id="{2B1D4F77-A17C-43D7-B7FA-545148E4E9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DA53D-F065-4EA2-8576-1F2425F5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/>
              <a:t>Inhoud</a:t>
            </a:r>
            <a:r>
              <a:rPr lang="en-US" sz="4000" dirty="0"/>
              <a:t>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85DC9-A2BF-4246-B8C7-54FE87066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4110" y="2121763"/>
            <a:ext cx="3764826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Tijdsduur</a:t>
            </a:r>
            <a:r>
              <a:rPr lang="en-US" sz="1800" dirty="0"/>
              <a:t>: 15 </a:t>
            </a:r>
            <a:r>
              <a:rPr lang="en-US" sz="1800" dirty="0" err="1"/>
              <a:t>minuten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50284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4EDD01-6884-4FC5-861B-FDF079159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5BE7EE-1E72-4C48-A371-6629B81F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40" y="1071851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Deep Learning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FD2F7-C3A8-4E0A-A9BA-E6F857669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BE680-7405-4AD5-93FE-398272040672}"/>
              </a:ext>
            </a:extLst>
          </p:cNvPr>
          <p:cNvSpPr/>
          <p:nvPr/>
        </p:nvSpPr>
        <p:spPr>
          <a:xfrm>
            <a:off x="3716274" y="-1"/>
            <a:ext cx="8475726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EC2E6-42FA-4762-B225-434243A52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50" y="934033"/>
            <a:ext cx="8320904" cy="4989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253934-B93E-488B-BC3E-7BFEDC79468D}"/>
              </a:ext>
            </a:extLst>
          </p:cNvPr>
          <p:cNvSpPr txBox="1"/>
          <p:nvPr/>
        </p:nvSpPr>
        <p:spPr>
          <a:xfrm>
            <a:off x="10778615" y="3692237"/>
            <a:ext cx="124690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CO2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9033A9-FAA2-4E98-BB77-8EB7053F8197}"/>
              </a:ext>
            </a:extLst>
          </p:cNvPr>
          <p:cNvSpPr txBox="1"/>
          <p:nvPr/>
        </p:nvSpPr>
        <p:spPr>
          <a:xfrm>
            <a:off x="3988789" y="2500746"/>
            <a:ext cx="124690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CO2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FB64F8-DBF7-4A52-B985-3A56BA14972B}"/>
              </a:ext>
            </a:extLst>
          </p:cNvPr>
          <p:cNvSpPr txBox="1"/>
          <p:nvPr/>
        </p:nvSpPr>
        <p:spPr>
          <a:xfrm>
            <a:off x="3716274" y="3322905"/>
            <a:ext cx="177012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chemeClr val="bg1"/>
                </a:solidFill>
                <a:latin typeface="Montserrat" panose="00000500000000000000" pitchFamily="2" charset="0"/>
              </a:rPr>
              <a:t>Luchtstroom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1E354D-86C2-4869-8D26-FA34E6B2FF76}"/>
              </a:ext>
            </a:extLst>
          </p:cNvPr>
          <p:cNvSpPr txBox="1"/>
          <p:nvPr/>
        </p:nvSpPr>
        <p:spPr>
          <a:xfrm>
            <a:off x="3716274" y="4037645"/>
            <a:ext cx="1668913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nl-NL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Aanwezig-heid</a:t>
            </a:r>
            <a:endParaRPr lang="nl-NL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783D30-1F40-4A2B-88ED-D59CD8CC66DC}"/>
              </a:ext>
            </a:extLst>
          </p:cNvPr>
          <p:cNvSpPr txBox="1"/>
          <p:nvPr/>
        </p:nvSpPr>
        <p:spPr>
          <a:xfrm>
            <a:off x="3716274" y="4954466"/>
            <a:ext cx="177012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chemeClr val="bg1"/>
                </a:solidFill>
                <a:latin typeface="Montserrat" panose="00000500000000000000" pitchFamily="2" charset="0"/>
              </a:rPr>
              <a:t>Temperatuur</a:t>
            </a:r>
          </a:p>
        </p:txBody>
      </p:sp>
    </p:spTree>
    <p:extLst>
      <p:ext uri="{BB962C8B-B14F-4D97-AF65-F5344CB8AC3E}">
        <p14:creationId xmlns:p14="http://schemas.microsoft.com/office/powerpoint/2010/main" val="939120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4EDD01-6884-4FC5-861B-FDF079159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5BE7EE-1E72-4C48-A371-6629B81F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Deep Learning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FD2F7-C3A8-4E0A-A9BA-E6F857669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320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4EDD01-6884-4FC5-861B-FDF079159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3"/>
          <a:stretch/>
        </p:blipFill>
        <p:spPr>
          <a:xfrm>
            <a:off x="-10371" y="1"/>
            <a:ext cx="12191980" cy="6857999"/>
          </a:xfrm>
          <a:prstGeom prst="rect">
            <a:avLst/>
          </a:prstGeom>
        </p:spPr>
      </p:pic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5BE7EE-1E72-4C48-A371-6629B81F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Deep Learning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FD2F7-C3A8-4E0A-A9BA-E6F857669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787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F41352-079B-4B9B-95A5-7673EBB514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9" b="26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A9084F2-965D-481C-BAA5-1B7F81C9ADB5}"/>
              </a:ext>
            </a:extLst>
          </p:cNvPr>
          <p:cNvSpPr txBox="1">
            <a:spLocks/>
          </p:cNvSpPr>
          <p:nvPr/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</a:rPr>
              <a:t>Deep Learning</a:t>
            </a:r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458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C8D67-F324-4CD3-9078-EC0F2EEE37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0" y="0"/>
            <a:ext cx="12191980" cy="685799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8000"/>
              </a:srgb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3C8E49-9016-4515-B7E3-80D0C5D1F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latin typeface="Montserrat" panose="00000500000000000000" pitchFamily="2" charset="0"/>
              </a:rPr>
              <a:t>Probleem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89A7A-9D2B-43FF-BB4E-0E746F38B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Montserrat" panose="00000500000000000000" pitchFamily="2" charset="0"/>
            </a:endParaRPr>
          </a:p>
          <a:p>
            <a:r>
              <a:rPr lang="en-US" sz="2000" dirty="0" err="1">
                <a:solidFill>
                  <a:srgbClr val="FFFFFF"/>
                </a:solidFill>
                <a:latin typeface="Montserrat" panose="00000500000000000000" pitchFamily="2" charset="0"/>
              </a:rPr>
              <a:t>Foutdetectie</a:t>
            </a:r>
            <a:endParaRPr lang="en-US" sz="2000" dirty="0">
              <a:solidFill>
                <a:srgbClr val="FFFFFF"/>
              </a:solidFill>
              <a:latin typeface="Montserrat" panose="00000500000000000000" pitchFamily="2" charset="0"/>
            </a:endParaRPr>
          </a:p>
          <a:p>
            <a:r>
              <a:rPr lang="en-US" sz="2000" dirty="0" err="1">
                <a:solidFill>
                  <a:srgbClr val="FFFFFF"/>
                </a:solidFill>
                <a:latin typeface="Montserrat" panose="00000500000000000000" pitchFamily="2" charset="0"/>
              </a:rPr>
              <a:t>Meldingen</a:t>
            </a:r>
            <a:endParaRPr lang="en-US" sz="2000" dirty="0">
              <a:solidFill>
                <a:srgbClr val="FFFFFF"/>
              </a:solidFill>
              <a:latin typeface="Montserrat" panose="00000500000000000000" pitchFamily="2" charset="0"/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662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8F0E55-F755-4D0F-A086-DD2A8CAED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5BE7EE-1E72-4C48-A371-6629B81F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A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anpak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FD2F7-C3A8-4E0A-A9BA-E6F857669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Vooronderzoek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Data cleaning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Drie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methodes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testen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670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8F0E55-F755-4D0F-A086-DD2A8CAED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5BE7EE-1E72-4C48-A371-6629B81F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" y="1065862"/>
            <a:ext cx="2255208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A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anpak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24C59B-02B7-49E8-A86E-4633F02A8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824" y="1495666"/>
            <a:ext cx="9406307" cy="386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7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5BE7EE-1E72-4C48-A371-6629B81F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065862"/>
            <a:ext cx="392276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Montserrat" panose="00000500000000000000" pitchFamily="2" charset="0"/>
              </a:rPr>
              <a:t>Expert model</a:t>
            </a:r>
            <a:endParaRPr lang="en-US" sz="4000" kern="1200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FD2F7-C3A8-4E0A-A9BA-E6F857669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2446F8-58D7-414C-9FF8-C196185CA9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0"/>
            <a:ext cx="12191980" cy="685799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5441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5BE7EE-1E72-4C48-A371-6629B81F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065862"/>
            <a:ext cx="392276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Montserrat" panose="00000500000000000000" pitchFamily="2" charset="0"/>
              </a:rPr>
              <a:t>Expert model</a:t>
            </a:r>
            <a:endParaRPr lang="en-US" sz="4000" kern="1200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FD2F7-C3A8-4E0A-A9BA-E6F857669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2446F8-58D7-414C-9FF8-C196185CA9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0"/>
            <a:ext cx="12191980" cy="685799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794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5BE7EE-1E72-4C48-A371-6629B81F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Expert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FD2F7-C3A8-4E0A-A9BA-E6F857669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2446F8-58D7-414C-9FF8-C196185CA9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0"/>
            <a:ext cx="12191980" cy="685799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8000"/>
              </a:srgbClr>
            </a:outerShdw>
          </a:effectLst>
        </p:spPr>
      </p:pic>
      <p:pic>
        <p:nvPicPr>
          <p:cNvPr id="1028" name="Picture 4" descr="Schermafbeelding 2017-11-03 om 13.31.37.png">
            <a:extLst>
              <a:ext uri="{FF2B5EF4-FFF2-40B4-BE49-F238E27FC236}">
                <a16:creationId xmlns:a16="http://schemas.microsoft.com/office/drawing/2014/main" id="{212197C0-F9D0-4E6B-BF25-7E3AECE04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763" y="0"/>
            <a:ext cx="6980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800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5BE7EE-1E72-4C48-A371-6629B81F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Bayesian Belief Network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FD2F7-C3A8-4E0A-A9BA-E6F857669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36927144-564A-4047-824B-DF6D2FDB95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96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736</TotalTime>
  <Words>397</Words>
  <Application>Microsoft Office PowerPoint</Application>
  <PresentationFormat>Widescreen</PresentationFormat>
  <Paragraphs>120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Montserrat</vt:lpstr>
      <vt:lpstr>Office Theme</vt:lpstr>
      <vt:lpstr>Project:  Smart Building HHS</vt:lpstr>
      <vt:lpstr>Inhoud:</vt:lpstr>
      <vt:lpstr>Probleem</vt:lpstr>
      <vt:lpstr>Aanpak</vt:lpstr>
      <vt:lpstr>Aanpak</vt:lpstr>
      <vt:lpstr>Expert model</vt:lpstr>
      <vt:lpstr>Expert model</vt:lpstr>
      <vt:lpstr>Expert model</vt:lpstr>
      <vt:lpstr>Bayesian Belief Network</vt:lpstr>
      <vt:lpstr>Bayesian Belief Network</vt:lpstr>
      <vt:lpstr>Bayesian Belief Network</vt:lpstr>
      <vt:lpstr>Bayesian Belief Network</vt:lpstr>
      <vt:lpstr>Bayesian Belief Network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creator>B Tuynman</dc:creator>
  <cp:lastModifiedBy>B Tuynman</cp:lastModifiedBy>
  <cp:revision>38</cp:revision>
  <dcterms:created xsi:type="dcterms:W3CDTF">2017-11-27T09:44:14Z</dcterms:created>
  <dcterms:modified xsi:type="dcterms:W3CDTF">2017-11-28T15:29:29Z</dcterms:modified>
</cp:coreProperties>
</file>